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3" r:id="rId5"/>
    <p:sldId id="259" r:id="rId6"/>
    <p:sldId id="265" r:id="rId7"/>
    <p:sldId id="264" r:id="rId8"/>
    <p:sldId id="269" r:id="rId9"/>
    <p:sldId id="270" r:id="rId10"/>
    <p:sldId id="266" r:id="rId11"/>
    <p:sldId id="268" r:id="rId12"/>
    <p:sldId id="272" r:id="rId13"/>
    <p:sldId id="261" r:id="rId14"/>
    <p:sldId id="271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AEF6FF"/>
    <a:srgbClr val="FFE418"/>
    <a:srgbClr val="7B380B"/>
    <a:srgbClr val="604530"/>
    <a:srgbClr val="E5E2CF"/>
    <a:srgbClr val="DCD5AC"/>
    <a:srgbClr val="738DDF"/>
    <a:srgbClr val="292929"/>
    <a:srgbClr val="F5A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64FAE-5D5D-5BB2-C814-ABEB8754F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E3F4A-95BB-FFFC-4798-8507D07AB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BE5EB-3EB8-5510-6551-DB476C408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EA9EA-91FD-B639-FF0E-2A19CB835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104EC-4DB2-0BC5-6E3E-0204C78C5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3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B38E-3ED6-F3CE-08A2-21481945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8F4E3-CB88-A77C-762F-26D6809EE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A9720-0905-FD29-716A-9ABE17DB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00814-0A97-40D1-C0C2-E13EEEFD2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044C7-66A2-7DC4-8472-2F48387F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3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4389CB-4E53-2EFA-50C9-B88FF14C8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67832-092D-6428-80E0-68482AC63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6B06D-113A-DA7F-9628-A48D1C3C0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EED88-6D5A-6A44-5708-1E51004C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AE55D-610B-4DC3-CCF5-16D68111D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4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F1178-F1F0-35BF-4D50-CE3C5F21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40A7-4BEF-964E-AFA5-0CE8ECE11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EF399-3093-02C5-BE7E-8D394BDCF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3F4F3-CF0F-E0D2-A01A-0DD526D2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5611B-B0A9-FFCA-ACA5-78624E78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5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DD8E-2DE5-8A03-37F1-26552A3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406AE-6CCA-C4A9-62B7-5FD0BB31B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6CC79-1618-BBE1-5D36-34A42773F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49FBA-6C51-B50F-A4D5-A0BBFE25B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7F80A-6ED1-C97C-CC76-114F30D2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0F346-398A-58B8-EB1D-08668F7D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73604-A9AB-33FC-5104-D20B3DC66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6D985-4FD8-D970-27C5-9A8BD2A47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D54C1-FECE-7670-A897-E8488BF9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F4596-6A01-76E3-8842-03462242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C47F0-7DFB-1ACF-E9B0-84295D75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0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BBA7-8FFB-822D-34FC-835786B58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1E407-A13C-1DE9-FBA4-A5275BEC8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EEF6F6-06B9-7AB3-C4B2-18443B145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6FD64-1DD4-452B-68FD-29E72E3044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B00335-2AB7-AEFA-4D6E-A452B3DE8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F8589-B082-9706-9D5B-62FEF4C81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3AC2B-CDAB-BD33-72CD-E13AB4144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9C173A-6BB9-C6F7-3898-85353DB7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3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62CE4-2AAA-2B80-6C34-0FF06894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C7A11-456E-9320-6B32-BE2B0B9C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A4BA3-F988-DE5E-D5FE-A3B03907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E144A-9362-D010-97DC-1432963FA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2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38E8B6-F6BB-C8E8-3F2B-C6B4B0F11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96027-3F14-8A21-B97E-CA7BAB8BA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0674B-AE74-94D5-C35F-28B59BB9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27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2415-89C4-654D-FD7F-01FF99725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49F8C-A07E-561E-44D1-4BDF2FDF0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B10CA-2825-E535-59D4-EF85D46B8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BADB9-E435-4BFF-1D1C-82089ADBA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A72EC-204B-E2FD-4A56-83955BFB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C5FD6-C277-7A1C-32FB-28C58103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3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D4799-CD9C-5AAB-523A-C6CF3084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CFAE36-DAC7-F8F4-C6EE-EA335ED53F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9D514-8F9E-704F-B621-D0A484F18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8C4A2-1F65-C509-1380-8EC2A99ED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3F8A9-C94D-BDB8-D335-02FB0DB4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F0E63-C7A5-4256-A022-BF3EABE4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2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AC4D35-7A0F-C39B-C749-5F2A2C50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65223-0B57-2050-A8AC-758290C20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86A6B-A365-082F-577C-A66935580A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BD3DC-6E6F-4C92-AE6F-A11DF591731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6EE51-B23D-475F-713F-5869C550A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E0AF2-DCF2-ABC6-DE26-4E1EDC207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05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X6Q8FG9nk0?feature=oembed" TargetMode="External"/><Relationship Id="rId4" Type="http://schemas.openxmlformats.org/officeDocument/2006/relationships/hyperlink" Target="https://youtu.be/CX6Q8FG9nk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B62C45-B7CF-64DB-57F3-755F6CC36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5970702"/>
            <a:ext cx="9144000" cy="695217"/>
          </a:xfrm>
        </p:spPr>
        <p:txBody>
          <a:bodyPr/>
          <a:lstStyle/>
          <a:p>
            <a:r>
              <a:rPr lang="en-US" dirty="0">
                <a:latin typeface="Candara Light" panose="020E0502030303020204" pitchFamily="34" charset="0"/>
              </a:rPr>
              <a:t>By Dark Root Studios</a:t>
            </a:r>
          </a:p>
        </p:txBody>
      </p:sp>
      <p:pic>
        <p:nvPicPr>
          <p:cNvPr id="5" name="Picture 4" descr="A black background with orange text&#10;&#10;Description automatically generated">
            <a:extLst>
              <a:ext uri="{FF2B5EF4-FFF2-40B4-BE49-F238E27FC236}">
                <a16:creationId xmlns:a16="http://schemas.microsoft.com/office/drawing/2014/main" id="{80B4A120-46B2-9459-3C1B-26D02A2DC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4" b="21119"/>
          <a:stretch/>
        </p:blipFill>
        <p:spPr>
          <a:xfrm>
            <a:off x="1957490" y="1076771"/>
            <a:ext cx="8277017" cy="316066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D4CDE5A-B6E3-C423-7387-034EBB717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0101" y="4421990"/>
            <a:ext cx="1271797" cy="127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7376D96-A4D1-A2C4-AC99-130A45431263}"/>
              </a:ext>
            </a:extLst>
          </p:cNvPr>
          <p:cNvSpPr/>
          <p:nvPr/>
        </p:nvSpPr>
        <p:spPr>
          <a:xfrm>
            <a:off x="598222" y="1615155"/>
            <a:ext cx="6190736" cy="439253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27134-566B-8954-C15F-134745468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Burrowing: How does it Work?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4704E11-F4D9-BB78-2EDB-75CD38983E4E}"/>
              </a:ext>
            </a:extLst>
          </p:cNvPr>
          <p:cNvGrpSpPr/>
          <p:nvPr/>
        </p:nvGrpSpPr>
        <p:grpSpPr>
          <a:xfrm>
            <a:off x="7074964" y="1936721"/>
            <a:ext cx="4742915" cy="1745779"/>
            <a:chOff x="1683522" y="2854530"/>
            <a:chExt cx="8191088" cy="30149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20785E0-3A56-8AF5-E6EE-650524011929}"/>
                </a:ext>
              </a:extLst>
            </p:cNvPr>
            <p:cNvGrpSpPr/>
            <p:nvPr/>
          </p:nvGrpSpPr>
          <p:grpSpPr>
            <a:xfrm>
              <a:off x="1683522" y="3640507"/>
              <a:ext cx="2153540" cy="1331084"/>
              <a:chOff x="1683522" y="3640507"/>
              <a:chExt cx="1700613" cy="1051134"/>
            </a:xfrm>
          </p:grpSpPr>
          <p:pic>
            <p:nvPicPr>
              <p:cNvPr id="4" name="Picture 3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11678D8A-520B-C41B-CBAB-9EF505B030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8"/>
                <a:ext cx="1700613" cy="1051133"/>
              </a:xfrm>
              <a:prstGeom prst="rect">
                <a:avLst/>
              </a:prstGeom>
            </p:spPr>
          </p:pic>
          <p:pic>
            <p:nvPicPr>
              <p:cNvPr id="7" name="Picture 6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D6B6AE39-245E-4B11-1731-69623E372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7"/>
                <a:ext cx="1700613" cy="1051133"/>
              </a:xfrm>
              <a:prstGeom prst="rect">
                <a:avLst/>
              </a:prstGeom>
            </p:spPr>
          </p:pic>
        </p:grpSp>
        <p:pic>
          <p:nvPicPr>
            <p:cNvPr id="10" name="Picture 9" descr="A cartoon rabbit with black background&#10;&#10;Description automatically generated">
              <a:extLst>
                <a:ext uri="{FF2B5EF4-FFF2-40B4-BE49-F238E27FC236}">
                  <a16:creationId xmlns:a16="http://schemas.microsoft.com/office/drawing/2014/main" id="{C0410F1A-EEB9-FF74-6F82-897111432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421" y="2854533"/>
              <a:ext cx="1267741" cy="1769554"/>
            </a:xfrm>
            <a:prstGeom prst="rect">
              <a:avLst/>
            </a:prstGeom>
          </p:spPr>
        </p:pic>
        <p:pic>
          <p:nvPicPr>
            <p:cNvPr id="11" name="Picture 10" descr="A computer mouse and keyboard keys&#10;&#10;Description automatically generated">
              <a:extLst>
                <a:ext uri="{FF2B5EF4-FFF2-40B4-BE49-F238E27FC236}">
                  <a16:creationId xmlns:a16="http://schemas.microsoft.com/office/drawing/2014/main" id="{5513658F-EE49-00D3-1D09-CA27B5CF6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" t="50769" r="79860" b="37201"/>
            <a:stretch/>
          </p:blipFill>
          <p:spPr>
            <a:xfrm>
              <a:off x="4822849" y="3640507"/>
              <a:ext cx="1830282" cy="824985"/>
            </a:xfrm>
            <a:prstGeom prst="rect">
              <a:avLst/>
            </a:prstGeom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4123C9C-A14B-04A5-1073-CD43A0020E24}"/>
                </a:ext>
              </a:extLst>
            </p:cNvPr>
            <p:cNvSpPr txBox="1">
              <a:spLocks/>
            </p:cNvSpPr>
            <p:nvPr/>
          </p:nvSpPr>
          <p:spPr>
            <a:xfrm>
              <a:off x="4191297" y="4465492"/>
              <a:ext cx="3271981" cy="6341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400" b="1" dirty="0">
                  <a:ln w="3175">
                    <a:noFill/>
                  </a:ln>
                  <a:solidFill>
                    <a:srgbClr val="FFE418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Hold SHIFT to Burrow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2AB21E4-DB3B-05B3-FA95-D6EB9D2AFC99}"/>
                </a:ext>
              </a:extLst>
            </p:cNvPr>
            <p:cNvGrpSpPr/>
            <p:nvPr/>
          </p:nvGrpSpPr>
          <p:grpSpPr>
            <a:xfrm>
              <a:off x="7721070" y="3640504"/>
              <a:ext cx="2153540" cy="1331084"/>
              <a:chOff x="1683522" y="3640507"/>
              <a:chExt cx="1700613" cy="1051134"/>
            </a:xfrm>
          </p:grpSpPr>
          <p:pic>
            <p:nvPicPr>
              <p:cNvPr id="21" name="Picture 20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285E0190-398F-B7DA-5FFF-554A8E2798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8"/>
                <a:ext cx="1700613" cy="1051133"/>
              </a:xfrm>
              <a:prstGeom prst="rect">
                <a:avLst/>
              </a:prstGeom>
            </p:spPr>
          </p:pic>
          <p:pic>
            <p:nvPicPr>
              <p:cNvPr id="22" name="Picture 21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6F25B63C-2F22-FD59-7862-AA9D4A40A6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7"/>
                <a:ext cx="1700613" cy="1051133"/>
              </a:xfrm>
              <a:prstGeom prst="rect">
                <a:avLst/>
              </a:prstGeom>
            </p:spPr>
          </p:pic>
        </p:grpSp>
        <p:pic>
          <p:nvPicPr>
            <p:cNvPr id="23" name="Picture 22" descr="A cartoon rabbit with black background&#10;&#10;Description automatically generated">
              <a:extLst>
                <a:ext uri="{FF2B5EF4-FFF2-40B4-BE49-F238E27FC236}">
                  <a16:creationId xmlns:a16="http://schemas.microsoft.com/office/drawing/2014/main" id="{2E28E7B5-A671-FC5E-D304-7A6F50F0C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3969" y="2854530"/>
              <a:ext cx="1267741" cy="1769554"/>
            </a:xfrm>
            <a:prstGeom prst="rect">
              <a:avLst/>
            </a:prstGeom>
          </p:spPr>
        </p:pic>
        <p:sp>
          <p:nvSpPr>
            <p:cNvPr id="28" name="Arrow: Curved Up 27">
              <a:extLst>
                <a:ext uri="{FF2B5EF4-FFF2-40B4-BE49-F238E27FC236}">
                  <a16:creationId xmlns:a16="http://schemas.microsoft.com/office/drawing/2014/main" id="{C2E20E14-B1C9-9855-FF97-3A5E5C4833BE}"/>
                </a:ext>
              </a:extLst>
            </p:cNvPr>
            <p:cNvSpPr/>
            <p:nvPr/>
          </p:nvSpPr>
          <p:spPr>
            <a:xfrm>
              <a:off x="2661263" y="5028620"/>
              <a:ext cx="6457100" cy="840897"/>
            </a:xfrm>
            <a:prstGeom prst="curvedUpArrow">
              <a:avLst>
                <a:gd name="adj1" fmla="val 21140"/>
                <a:gd name="adj2" fmla="val 68002"/>
                <a:gd name="adj3" fmla="val 26988"/>
              </a:avLst>
            </a:prstGeom>
            <a:solidFill>
              <a:srgbClr val="FFE4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E418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CFA1814-401B-9BA9-34E6-0495AFE4811F}"/>
              </a:ext>
            </a:extLst>
          </p:cNvPr>
          <p:cNvGrpSpPr/>
          <p:nvPr/>
        </p:nvGrpSpPr>
        <p:grpSpPr>
          <a:xfrm>
            <a:off x="7102885" y="3985988"/>
            <a:ext cx="4742915" cy="1745779"/>
            <a:chOff x="1224333" y="4605377"/>
            <a:chExt cx="4742915" cy="174577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7AC773F-1FAF-4A24-A9C8-08A05A5F25D0}"/>
                </a:ext>
              </a:extLst>
            </p:cNvPr>
            <p:cNvGrpSpPr/>
            <p:nvPr/>
          </p:nvGrpSpPr>
          <p:grpSpPr>
            <a:xfrm>
              <a:off x="1224333" y="5060484"/>
              <a:ext cx="1246972" cy="770742"/>
              <a:chOff x="1683522" y="3640507"/>
              <a:chExt cx="1700613" cy="1051134"/>
            </a:xfrm>
          </p:grpSpPr>
          <p:pic>
            <p:nvPicPr>
              <p:cNvPr id="40" name="Picture 39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1FAE4C73-75C5-7116-3E4D-CDAC51748D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8"/>
                <a:ext cx="1700613" cy="1051133"/>
              </a:xfrm>
              <a:prstGeom prst="rect">
                <a:avLst/>
              </a:prstGeom>
            </p:spPr>
          </p:pic>
          <p:pic>
            <p:nvPicPr>
              <p:cNvPr id="41" name="Picture 40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25434774-A3DA-294F-8AF6-7C8B119FA0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7"/>
                <a:ext cx="1700613" cy="1051133"/>
              </a:xfrm>
              <a:prstGeom prst="rect">
                <a:avLst/>
              </a:prstGeom>
            </p:spPr>
          </p:pic>
        </p:grpSp>
        <p:pic>
          <p:nvPicPr>
            <p:cNvPr id="32" name="Picture 31" descr="A cartoon rabbit with black background&#10;&#10;Description automatically generated">
              <a:extLst>
                <a:ext uri="{FF2B5EF4-FFF2-40B4-BE49-F238E27FC236}">
                  <a16:creationId xmlns:a16="http://schemas.microsoft.com/office/drawing/2014/main" id="{989027E6-22E4-5215-A6BC-2B26D4063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729" y="4607745"/>
              <a:ext cx="734065" cy="1024631"/>
            </a:xfrm>
            <a:prstGeom prst="rect">
              <a:avLst/>
            </a:prstGeom>
          </p:spPr>
        </p:pic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7BD00F8-6111-ED08-EBB1-B99DB163C883}"/>
                </a:ext>
              </a:extLst>
            </p:cNvPr>
            <p:cNvSpPr txBox="1">
              <a:spLocks/>
            </p:cNvSpPr>
            <p:nvPr/>
          </p:nvSpPr>
          <p:spPr>
            <a:xfrm>
              <a:off x="2676419" y="5538178"/>
              <a:ext cx="1894587" cy="36718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ln w="3175">
                    <a:noFill/>
                  </a:ln>
                  <a:solidFill>
                    <a:srgbClr val="AEF6FF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Press E to travel back through your burrow!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DFAAF9E-C06F-AE98-E293-9E672AEAF560}"/>
                </a:ext>
              </a:extLst>
            </p:cNvPr>
            <p:cNvGrpSpPr/>
            <p:nvPr/>
          </p:nvGrpSpPr>
          <p:grpSpPr>
            <a:xfrm>
              <a:off x="4720276" y="5060482"/>
              <a:ext cx="1246972" cy="770742"/>
              <a:chOff x="1683522" y="3640507"/>
              <a:chExt cx="1700613" cy="1051134"/>
            </a:xfrm>
          </p:grpSpPr>
          <p:pic>
            <p:nvPicPr>
              <p:cNvPr id="38" name="Picture 37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A25B878B-587F-140F-BBB6-EB21B945BA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8"/>
                <a:ext cx="1700613" cy="1051133"/>
              </a:xfrm>
              <a:prstGeom prst="rect">
                <a:avLst/>
              </a:prstGeom>
            </p:spPr>
          </p:pic>
          <p:pic>
            <p:nvPicPr>
              <p:cNvPr id="39" name="Picture 38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296664B4-0970-4FCF-B10A-A98D2E37C5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7"/>
                <a:ext cx="1700613" cy="1051133"/>
              </a:xfrm>
              <a:prstGeom prst="rect">
                <a:avLst/>
              </a:prstGeom>
            </p:spPr>
          </p:pic>
        </p:grpSp>
        <p:pic>
          <p:nvPicPr>
            <p:cNvPr id="36" name="Picture 35" descr="A cartoon rabbit with black background&#10;&#10;Description automatically generated">
              <a:extLst>
                <a:ext uri="{FF2B5EF4-FFF2-40B4-BE49-F238E27FC236}">
                  <a16:creationId xmlns:a16="http://schemas.microsoft.com/office/drawing/2014/main" id="{BCB0EF83-22FF-5E77-70B8-D72EB9301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026" y="4605377"/>
              <a:ext cx="734065" cy="1024631"/>
            </a:xfrm>
            <a:prstGeom prst="rect">
              <a:avLst/>
            </a:prstGeom>
          </p:spPr>
        </p:pic>
        <p:sp>
          <p:nvSpPr>
            <p:cNvPr id="37" name="Arrow: Curved Up 36">
              <a:extLst>
                <a:ext uri="{FF2B5EF4-FFF2-40B4-BE49-F238E27FC236}">
                  <a16:creationId xmlns:a16="http://schemas.microsoft.com/office/drawing/2014/main" id="{E0FC31AE-B5A4-B2CF-C928-CADA5F041698}"/>
                </a:ext>
              </a:extLst>
            </p:cNvPr>
            <p:cNvSpPr/>
            <p:nvPr/>
          </p:nvSpPr>
          <p:spPr>
            <a:xfrm flipH="1">
              <a:off x="1790478" y="5864248"/>
              <a:ext cx="3738878" cy="486908"/>
            </a:xfrm>
            <a:prstGeom prst="curvedUpArrow">
              <a:avLst>
                <a:gd name="adj1" fmla="val 21140"/>
                <a:gd name="adj2" fmla="val 68002"/>
                <a:gd name="adj3" fmla="val 26988"/>
              </a:avLst>
            </a:prstGeom>
            <a:solidFill>
              <a:srgbClr val="AEF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E418"/>
                </a:solidFill>
              </a:endParaRPr>
            </a:p>
          </p:txBody>
        </p:sp>
        <p:pic>
          <p:nvPicPr>
            <p:cNvPr id="42" name="Picture 41" descr="A computer mouse and keyboard keys&#10;&#10;Description automatically generated">
              <a:extLst>
                <a:ext uri="{FF2B5EF4-FFF2-40B4-BE49-F238E27FC236}">
                  <a16:creationId xmlns:a16="http://schemas.microsoft.com/office/drawing/2014/main" id="{B2309FE8-22B5-5919-BB3C-68A34DF09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09" t="25065" r="57375" b="60761"/>
            <a:stretch/>
          </p:blipFill>
          <p:spPr>
            <a:xfrm>
              <a:off x="3303376" y="4971379"/>
              <a:ext cx="537259" cy="590397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387617F-6D53-681A-B60D-743B29636DE9}"/>
              </a:ext>
            </a:extLst>
          </p:cNvPr>
          <p:cNvSpPr txBox="1"/>
          <p:nvPr/>
        </p:nvSpPr>
        <p:spPr>
          <a:xfrm>
            <a:off x="608829" y="1936721"/>
            <a:ext cx="6152639" cy="460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Burrow by holding SHIFT and moving around. </a:t>
            </a:r>
          </a:p>
          <a:p>
            <a:pPr algn="ctr">
              <a:spcAft>
                <a:spcPts val="600"/>
              </a:spcAft>
            </a:pPr>
            <a:endParaRPr lang="en-US" sz="1600" dirty="0"/>
          </a:p>
          <a:p>
            <a:pPr algn="ctr">
              <a:spcAft>
                <a:spcPts val="600"/>
              </a:spcAft>
            </a:pPr>
            <a:r>
              <a:rPr lang="en-US" sz="1600" dirty="0"/>
              <a:t>When you release SHIFT, a burrow will be created linking your entrance and exit points.</a:t>
            </a:r>
          </a:p>
          <a:p>
            <a:pPr algn="ctr">
              <a:spcAft>
                <a:spcPts val="600"/>
              </a:spcAft>
            </a:pPr>
            <a:endParaRPr lang="en-US" sz="1600" dirty="0"/>
          </a:p>
          <a:p>
            <a:pPr algn="ctr">
              <a:spcAft>
                <a:spcPts val="600"/>
              </a:spcAft>
            </a:pPr>
            <a:r>
              <a:rPr lang="en-US" sz="1600" dirty="0"/>
              <a:t>Travel back through a burrow by pressing E on it. Get the drop on enemies!</a:t>
            </a:r>
          </a:p>
          <a:p>
            <a:pPr algn="ctr">
              <a:spcAft>
                <a:spcPts val="600"/>
              </a:spcAft>
            </a:pPr>
            <a:endParaRPr lang="en-US" sz="1600" dirty="0"/>
          </a:p>
          <a:p>
            <a:pPr algn="ctr">
              <a:spcAft>
                <a:spcPts val="600"/>
              </a:spcAft>
            </a:pPr>
            <a:r>
              <a:rPr lang="en-US" sz="1600" dirty="0"/>
              <a:t>Creating a burrow removes your previous burrow.</a:t>
            </a:r>
          </a:p>
          <a:p>
            <a:pPr algn="ctr">
              <a:spcAft>
                <a:spcPts val="600"/>
              </a:spcAft>
            </a:pPr>
            <a:endParaRPr lang="en-US" sz="1600" dirty="0"/>
          </a:p>
          <a:p>
            <a:pPr algn="ctr">
              <a:spcAft>
                <a:spcPts val="600"/>
              </a:spcAft>
            </a:pPr>
            <a:r>
              <a:rPr lang="en-US" sz="1600" dirty="0"/>
              <a:t>You can only start burrowing with full Burrow Stamina, and you can only burrow until your Burrow Stamina runs out</a:t>
            </a:r>
          </a:p>
          <a:p>
            <a:pPr algn="ctr">
              <a:spcAft>
                <a:spcPts val="1200"/>
              </a:spcAft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57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1652A77-7CD5-5956-5ECF-6E41661321FF}"/>
              </a:ext>
            </a:extLst>
          </p:cNvPr>
          <p:cNvSpPr/>
          <p:nvPr/>
        </p:nvSpPr>
        <p:spPr>
          <a:xfrm>
            <a:off x="202038" y="1499431"/>
            <a:ext cx="5821161" cy="478172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12DCCE7-CBD2-CBBC-C4AB-3406A4AFADDF}"/>
              </a:ext>
            </a:extLst>
          </p:cNvPr>
          <p:cNvSpPr/>
          <p:nvPr/>
        </p:nvSpPr>
        <p:spPr>
          <a:xfrm>
            <a:off x="6168802" y="1499431"/>
            <a:ext cx="5575881" cy="47817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27AD68-C02B-8B91-9D9F-8AE0920F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42062" cy="1325563"/>
          </a:xfrm>
        </p:spPr>
        <p:txBody>
          <a:bodyPr/>
          <a:lstStyle/>
          <a:p>
            <a:r>
              <a:rPr lang="en-US" dirty="0"/>
              <a:t>Dodging and Attacking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34CCF1-718F-B5E8-F285-922142F5F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262" y="1825625"/>
            <a:ext cx="4760007" cy="4351338"/>
          </a:xfrm>
        </p:spPr>
        <p:txBody>
          <a:bodyPr>
            <a:normAutofit fontScale="82500" lnSpcReduction="10000"/>
          </a:bodyPr>
          <a:lstStyle/>
          <a:p>
            <a:r>
              <a:rPr lang="en-US" dirty="0"/>
              <a:t>Attack with both melee and ranged using the two mouse buttons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LMB to shoot, RMB to melee attack!</a:t>
            </a:r>
          </a:p>
          <a:p>
            <a:endParaRPr lang="en-US" dirty="0"/>
          </a:p>
          <a:p>
            <a:r>
              <a:rPr lang="en-US" dirty="0"/>
              <a:t>Dodge attacks by pressing SPACE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Move fluidly around the battlefield and quickly escape attacks!</a:t>
            </a:r>
          </a:p>
          <a:p>
            <a:endParaRPr lang="en-US" dirty="0"/>
          </a:p>
          <a:p>
            <a:r>
              <a:rPr lang="en-US" dirty="0"/>
              <a:t>Switch Weapons by pressing TAB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Swap between weapons such as the slingshot, the revolver, and the cannon for dynamic combat!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CB87CA-38DE-BFBF-57A0-C4185FBFFC1E}"/>
              </a:ext>
            </a:extLst>
          </p:cNvPr>
          <p:cNvGrpSpPr/>
          <p:nvPr/>
        </p:nvGrpSpPr>
        <p:grpSpPr>
          <a:xfrm>
            <a:off x="301024" y="2221906"/>
            <a:ext cx="5656981" cy="3433408"/>
            <a:chOff x="472955" y="2102266"/>
            <a:chExt cx="5956998" cy="36154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362201-8881-D045-0155-D52C97C870AE}"/>
                </a:ext>
              </a:extLst>
            </p:cNvPr>
            <p:cNvSpPr>
              <a:spLocks/>
            </p:cNvSpPr>
            <p:nvPr/>
          </p:nvSpPr>
          <p:spPr>
            <a:xfrm>
              <a:off x="472955" y="2707223"/>
              <a:ext cx="5956998" cy="250608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computer mouse and keyboard keys&#10;&#10;Description automatically generated">
              <a:extLst>
                <a:ext uri="{FF2B5EF4-FFF2-40B4-BE49-F238E27FC236}">
                  <a16:creationId xmlns:a16="http://schemas.microsoft.com/office/drawing/2014/main" id="{5FC6E62C-AB18-B712-7AFF-370E0AD41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863" y="2193272"/>
              <a:ext cx="4880068" cy="3524492"/>
            </a:xfrm>
            <a:prstGeom prst="rect">
              <a:avLst/>
            </a:prstGeom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04B8ABB6-F654-E758-E033-66EBA2832BCA}"/>
                </a:ext>
              </a:extLst>
            </p:cNvPr>
            <p:cNvSpPr txBox="1">
              <a:spLocks/>
            </p:cNvSpPr>
            <p:nvPr/>
          </p:nvSpPr>
          <p:spPr>
            <a:xfrm>
              <a:off x="2517636" y="2920828"/>
              <a:ext cx="1083455" cy="2152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AEF6FF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E to Interact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7CA614A3-E3BF-6E4E-3479-92B9F233DC31}"/>
                </a:ext>
              </a:extLst>
            </p:cNvPr>
            <p:cNvSpPr txBox="1">
              <a:spLocks/>
            </p:cNvSpPr>
            <p:nvPr/>
          </p:nvSpPr>
          <p:spPr>
            <a:xfrm>
              <a:off x="2111785" y="4006656"/>
              <a:ext cx="1422851" cy="2152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5DF581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WASD to Move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2983BCAC-FF0E-E730-9CAF-87F55500D1DD}"/>
                </a:ext>
              </a:extLst>
            </p:cNvPr>
            <p:cNvSpPr txBox="1">
              <a:spLocks/>
            </p:cNvSpPr>
            <p:nvPr/>
          </p:nvSpPr>
          <p:spPr>
            <a:xfrm>
              <a:off x="3261696" y="3570990"/>
              <a:ext cx="1083455" cy="2152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EBB28C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</a:rPr>
                <a:t>R to Reload</a:t>
              </a:r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CB17960D-6941-6B95-827E-ABBDBB198F7C}"/>
                </a:ext>
              </a:extLst>
            </p:cNvPr>
            <p:cNvSpPr txBox="1">
              <a:spLocks/>
            </p:cNvSpPr>
            <p:nvPr/>
          </p:nvSpPr>
          <p:spPr>
            <a:xfrm>
              <a:off x="583799" y="2934216"/>
              <a:ext cx="1738215" cy="3258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F87474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</a:rPr>
                <a:t>TAB to switch weapons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C0F81F9D-B0D9-5F55-7BC6-581FB1F91D8D}"/>
                </a:ext>
              </a:extLst>
            </p:cNvPr>
            <p:cNvSpPr txBox="1">
              <a:spLocks/>
            </p:cNvSpPr>
            <p:nvPr/>
          </p:nvSpPr>
          <p:spPr>
            <a:xfrm>
              <a:off x="836085" y="4449147"/>
              <a:ext cx="1681551" cy="3258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FFE418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Hold SHIFT to Burrow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56C9BDBB-6200-A543-B645-B85F3568198B}"/>
                </a:ext>
              </a:extLst>
            </p:cNvPr>
            <p:cNvSpPr txBox="1">
              <a:spLocks/>
            </p:cNvSpPr>
            <p:nvPr/>
          </p:nvSpPr>
          <p:spPr>
            <a:xfrm>
              <a:off x="3148961" y="4863527"/>
              <a:ext cx="1196190" cy="32589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D685F8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SPACE to Dodge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903BFAD8-A4AE-0368-DB90-AB88B7F77561}"/>
                </a:ext>
              </a:extLst>
            </p:cNvPr>
            <p:cNvSpPr txBox="1">
              <a:spLocks/>
            </p:cNvSpPr>
            <p:nvPr/>
          </p:nvSpPr>
          <p:spPr>
            <a:xfrm>
              <a:off x="5350376" y="3264748"/>
              <a:ext cx="1056069" cy="4973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5374D8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</a:rPr>
                <a:t>Move Mouse to Aim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E449A8C5-4881-2377-CC2F-84E82D910060}"/>
                </a:ext>
              </a:extLst>
            </p:cNvPr>
            <p:cNvSpPr txBox="1">
              <a:spLocks/>
            </p:cNvSpPr>
            <p:nvPr/>
          </p:nvSpPr>
          <p:spPr>
            <a:xfrm>
              <a:off x="4168517" y="3798762"/>
              <a:ext cx="903077" cy="3258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FF8A3D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LMB to Shoot</a:t>
              </a: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028D8BF1-3066-4A0B-1BB1-6038C2B89987}"/>
                </a:ext>
              </a:extLst>
            </p:cNvPr>
            <p:cNvSpPr txBox="1">
              <a:spLocks/>
            </p:cNvSpPr>
            <p:nvPr/>
          </p:nvSpPr>
          <p:spPr>
            <a:xfrm>
              <a:off x="5494836" y="4006656"/>
              <a:ext cx="903077" cy="5489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F5ACEE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</a:rPr>
                <a:t>RMB to Melee Attack</a:t>
              </a:r>
            </a:p>
          </p:txBody>
        </p:sp>
        <p:pic>
          <p:nvPicPr>
            <p:cNvPr id="21" name="Picture 20" descr="A cartoon of a rabbit&#10;&#10;Description automatically generated">
              <a:extLst>
                <a:ext uri="{FF2B5EF4-FFF2-40B4-BE49-F238E27FC236}">
                  <a16:creationId xmlns:a16="http://schemas.microsoft.com/office/drawing/2014/main" id="{0DA22688-1923-0CF3-2F0B-E653AB873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1363" y="2102266"/>
              <a:ext cx="704899" cy="983921"/>
            </a:xfrm>
            <a:prstGeom prst="rect">
              <a:avLst/>
            </a:prstGeom>
          </p:spPr>
        </p:pic>
        <p:pic>
          <p:nvPicPr>
            <p:cNvPr id="22" name="Picture 2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93D15B9-AB24-7763-F30A-3D1487EFB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422" y="2750796"/>
              <a:ext cx="513952" cy="513952"/>
            </a:xfrm>
            <a:prstGeom prst="rect">
              <a:avLst/>
            </a:prstGeom>
          </p:spPr>
        </p:pic>
      </p:grpSp>
      <p:pic>
        <p:nvPicPr>
          <p:cNvPr id="29" name="Picture 28" descr="A carrot with green leaves&#10;&#10;Description automatically generated">
            <a:extLst>
              <a:ext uri="{FF2B5EF4-FFF2-40B4-BE49-F238E27FC236}">
                <a16:creationId xmlns:a16="http://schemas.microsoft.com/office/drawing/2014/main" id="{1C1D08BF-3925-7FCE-CE05-F97EFB7AA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10" y="498541"/>
            <a:ext cx="809818" cy="809818"/>
          </a:xfrm>
          <a:prstGeom prst="rect">
            <a:avLst/>
          </a:prstGeom>
        </p:spPr>
      </p:pic>
      <p:pic>
        <p:nvPicPr>
          <p:cNvPr id="30" name="Picture 29" descr="A carrot with green leaves&#10;&#10;Description automatically generated">
            <a:extLst>
              <a:ext uri="{FF2B5EF4-FFF2-40B4-BE49-F238E27FC236}">
                <a16:creationId xmlns:a16="http://schemas.microsoft.com/office/drawing/2014/main" id="{EE11E8BA-0732-7F9F-5AD6-4D8F50CA3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305" y="517191"/>
            <a:ext cx="809818" cy="809818"/>
          </a:xfrm>
          <a:prstGeom prst="rect">
            <a:avLst/>
          </a:prstGeom>
        </p:spPr>
      </p:pic>
      <p:pic>
        <p:nvPicPr>
          <p:cNvPr id="31" name="Picture 30" descr="A carrot with green leaves&#10;&#10;Description automatically generated">
            <a:extLst>
              <a:ext uri="{FF2B5EF4-FFF2-40B4-BE49-F238E27FC236}">
                <a16:creationId xmlns:a16="http://schemas.microsoft.com/office/drawing/2014/main" id="{E0113184-7843-AA27-8485-B7707D3E6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000" y="498541"/>
            <a:ext cx="809818" cy="8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39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12DCCE7-CBD2-CBBC-C4AB-3406A4AFADDF}"/>
              </a:ext>
            </a:extLst>
          </p:cNvPr>
          <p:cNvSpPr/>
          <p:nvPr/>
        </p:nvSpPr>
        <p:spPr>
          <a:xfrm>
            <a:off x="408937" y="1499431"/>
            <a:ext cx="5575881" cy="47817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27AD68-C02B-8B91-9D9F-8AE0920F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024073" cy="1325563"/>
          </a:xfrm>
        </p:spPr>
        <p:txBody>
          <a:bodyPr/>
          <a:lstStyle/>
          <a:p>
            <a:r>
              <a:rPr lang="en-US" dirty="0"/>
              <a:t>Weapon Combos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34CCF1-718F-B5E8-F285-922142F5F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630" y="2025620"/>
            <a:ext cx="4836919" cy="4455534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en-US" b="0" i="0" u="none" strike="noStrike" baseline="0" dirty="0">
                <a:solidFill>
                  <a:srgbClr val="000000"/>
                </a:solidFill>
              </a:rPr>
              <a:t>The player will come across quite the range of weapons as they explore.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W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hether it be through shops or from finding them across the cursed lands, there will surely be a gun that fits every player’s playstyle.</a:t>
            </a:r>
          </a:p>
        </p:txBody>
      </p:sp>
      <p:pic>
        <p:nvPicPr>
          <p:cNvPr id="29" name="Picture 28" descr="A carrot with green leaves&#10;&#10;Description automatically generated">
            <a:extLst>
              <a:ext uri="{FF2B5EF4-FFF2-40B4-BE49-F238E27FC236}">
                <a16:creationId xmlns:a16="http://schemas.microsoft.com/office/drawing/2014/main" id="{1C1D08BF-3925-7FCE-CE05-F97EFB7AA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10" y="498541"/>
            <a:ext cx="809818" cy="809818"/>
          </a:xfrm>
          <a:prstGeom prst="rect">
            <a:avLst/>
          </a:prstGeom>
        </p:spPr>
      </p:pic>
      <p:pic>
        <p:nvPicPr>
          <p:cNvPr id="30" name="Picture 29" descr="A carrot with green leaves&#10;&#10;Description automatically generated">
            <a:extLst>
              <a:ext uri="{FF2B5EF4-FFF2-40B4-BE49-F238E27FC236}">
                <a16:creationId xmlns:a16="http://schemas.microsoft.com/office/drawing/2014/main" id="{EE11E8BA-0732-7F9F-5AD6-4D8F50CA3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305" y="517191"/>
            <a:ext cx="809818" cy="809818"/>
          </a:xfrm>
          <a:prstGeom prst="rect">
            <a:avLst/>
          </a:prstGeom>
        </p:spPr>
      </p:pic>
      <p:pic>
        <p:nvPicPr>
          <p:cNvPr id="31" name="Picture 30" descr="A carrot with green leaves&#10;&#10;Description automatically generated">
            <a:extLst>
              <a:ext uri="{FF2B5EF4-FFF2-40B4-BE49-F238E27FC236}">
                <a16:creationId xmlns:a16="http://schemas.microsoft.com/office/drawing/2014/main" id="{E0113184-7843-AA27-8485-B7707D3E6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000" y="498541"/>
            <a:ext cx="809818" cy="80981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6221E0-D276-FF30-32E6-405E6CAB5BCF}"/>
              </a:ext>
            </a:extLst>
          </p:cNvPr>
          <p:cNvSpPr/>
          <p:nvPr/>
        </p:nvSpPr>
        <p:spPr>
          <a:xfrm>
            <a:off x="6167216" y="1499431"/>
            <a:ext cx="5575881" cy="47817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C3CA-0DF1-D0A9-D306-8219C36A34D3}"/>
              </a:ext>
            </a:extLst>
          </p:cNvPr>
          <p:cNvSpPr txBox="1">
            <a:spLocks/>
          </p:cNvSpPr>
          <p:nvPr/>
        </p:nvSpPr>
        <p:spPr>
          <a:xfrm>
            <a:off x="6614363" y="2058349"/>
            <a:ext cx="47600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0000"/>
                </a:solidFill>
              </a:rPr>
              <a:t>Combo long-ranged weapons and melee weapons for devastating effects. Set an enemy on fire? Use the stick melee weapon to get a makeshift torch!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0000"/>
                </a:solidFill>
              </a:rPr>
              <a:t>Experimenting with different weapon combos is key to getting out of Bunnyville alive and in one piece. 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081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F70528-536E-42D2-BD9B-C0346E760A17}"/>
              </a:ext>
            </a:extLst>
          </p:cNvPr>
          <p:cNvSpPr/>
          <p:nvPr/>
        </p:nvSpPr>
        <p:spPr>
          <a:xfrm>
            <a:off x="2558473" y="1690688"/>
            <a:ext cx="7093527" cy="1325563"/>
          </a:xfrm>
          <a:prstGeom prst="roundRect">
            <a:avLst/>
          </a:prstGeom>
          <a:solidFill>
            <a:srgbClr val="E5E2CF"/>
          </a:solidFill>
          <a:ln>
            <a:noFill/>
          </a:ln>
          <a:effectLst>
            <a:innerShdw blurRad="114300">
              <a:srgbClr val="604530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305DB-5762-BFD3-5F42-16C7257B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I play?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7654A-F388-0A7A-9E12-365596B97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856" y="1908752"/>
            <a:ext cx="8918287" cy="1046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COMING SOON TO STEAM AND EPIC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C07092-F885-658B-FE75-F0D8D23C92A3}"/>
              </a:ext>
            </a:extLst>
          </p:cNvPr>
          <p:cNvSpPr txBox="1"/>
          <p:nvPr/>
        </p:nvSpPr>
        <p:spPr>
          <a:xfrm>
            <a:off x="3047999" y="2449956"/>
            <a:ext cx="6096000" cy="390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BlackChancery"/>
                <a:ea typeface="Arial" panose="020B0604020202020204" pitchFamily="34" charset="0"/>
              </a:rPr>
              <a:t>Carrot Quest will be available as a one-time purchase of $9.99</a:t>
            </a:r>
            <a:endParaRPr lang="en-US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EBB5A-F0EC-3CCA-C463-5ECA2DA970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68" y="5159518"/>
            <a:ext cx="925032" cy="1073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445B6-D55A-47AB-4429-F5D07CBF76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06" y="5121442"/>
            <a:ext cx="1748645" cy="109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cartoon of a rabbit&#10;&#10;Description automatically generated">
            <a:extLst>
              <a:ext uri="{FF2B5EF4-FFF2-40B4-BE49-F238E27FC236}">
                <a16:creationId xmlns:a16="http://schemas.microsoft.com/office/drawing/2014/main" id="{D0AF5E72-CB9D-6FF5-6BE9-532CFFD1B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945101"/>
            <a:ext cx="1371600" cy="1914525"/>
          </a:xfrm>
          <a:prstGeom prst="rect">
            <a:avLst/>
          </a:prstGeom>
        </p:spPr>
      </p:pic>
      <p:pic>
        <p:nvPicPr>
          <p:cNvPr id="11" name="Picture 10" descr="A cartoon of a rabbit&#10;&#10;Description automatically generated">
            <a:extLst>
              <a:ext uri="{FF2B5EF4-FFF2-40B4-BE49-F238E27FC236}">
                <a16:creationId xmlns:a16="http://schemas.microsoft.com/office/drawing/2014/main" id="{D793BEBF-7C01-C1E0-AF5F-17D8E20B7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2945102"/>
            <a:ext cx="1371600" cy="19145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93EC55-8312-C972-F51B-AFC952C5E9D6}"/>
              </a:ext>
            </a:extLst>
          </p:cNvPr>
          <p:cNvSpPr/>
          <p:nvPr/>
        </p:nvSpPr>
        <p:spPr>
          <a:xfrm>
            <a:off x="2558473" y="3173700"/>
            <a:ext cx="7093527" cy="1663220"/>
          </a:xfrm>
          <a:prstGeom prst="roundRect">
            <a:avLst/>
          </a:prstGeom>
          <a:solidFill>
            <a:srgbClr val="E5E2CF"/>
          </a:solidFill>
          <a:ln>
            <a:noFill/>
          </a:ln>
          <a:effectLst>
            <a:innerShdw blurRad="114300">
              <a:srgbClr val="604530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E399D0-11AC-D4E8-D36C-4CCA923A0CA1}"/>
              </a:ext>
            </a:extLst>
          </p:cNvPr>
          <p:cNvSpPr txBox="1">
            <a:spLocks/>
          </p:cNvSpPr>
          <p:nvPr/>
        </p:nvSpPr>
        <p:spPr>
          <a:xfrm>
            <a:off x="2674834" y="3300773"/>
            <a:ext cx="6836635" cy="13786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What do you get?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900" dirty="0"/>
              <a:t>A large exploration and gun combat game with a mystery to solve and memorable characters.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900" dirty="0"/>
              <a:t>Around 10 hours of gameplay, with replay-ability in how you vary your weapons and skills.</a:t>
            </a:r>
          </a:p>
        </p:txBody>
      </p:sp>
    </p:spTree>
    <p:extLst>
      <p:ext uri="{BB962C8B-B14F-4D97-AF65-F5344CB8AC3E}">
        <p14:creationId xmlns:p14="http://schemas.microsoft.com/office/powerpoint/2010/main" val="1526654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D63E-CB3B-B0BB-CFD5-BDC42281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Gameplay Demo</a:t>
            </a:r>
          </a:p>
        </p:txBody>
      </p:sp>
      <p:pic>
        <p:nvPicPr>
          <p:cNvPr id="4" name="Online Media 3" title="Carrot Quest gameplay">
            <a:hlinkClick r:id="" action="ppaction://media"/>
            <a:extLst>
              <a:ext uri="{FF2B5EF4-FFF2-40B4-BE49-F238E27FC236}">
                <a16:creationId xmlns:a16="http://schemas.microsoft.com/office/drawing/2014/main" id="{A936C111-A123-2E37-38EB-28061902540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2343" y="1603434"/>
            <a:ext cx="770731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C6CAFA-2E65-EAAC-38C7-826AA0B61BAD}"/>
              </a:ext>
            </a:extLst>
          </p:cNvPr>
          <p:cNvSpPr txBox="1"/>
          <p:nvPr/>
        </p:nvSpPr>
        <p:spPr>
          <a:xfrm>
            <a:off x="2242343" y="6101697"/>
            <a:ext cx="770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Link to video:  </a:t>
            </a:r>
            <a:r>
              <a:rPr lang="en-US" dirty="0">
                <a:hlinkClick r:id="rId4"/>
              </a:rPr>
              <a:t>https://youtu.be/CX6Q8FG9nk0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32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2A99-300F-747C-2F0C-95F2A6337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CF0DA-0B4D-63C3-6B9D-C0E6DA8CD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A top-down adventure-shooter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Lots to explore in the isometric world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Villager NPCs to talk to and learn from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Uniquely mutated enemies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Burrow mechanic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Many abilities and weapons combo for interesting combat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b="1" dirty="0"/>
              <a:t>Find the source of the Carrot Curse and save Bunnyville!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7EFAE153-6F79-484E-4F87-CE7D45A5ADDB}"/>
              </a:ext>
            </a:extLst>
          </p:cNvPr>
          <p:cNvSpPr txBox="1">
            <a:spLocks/>
          </p:cNvSpPr>
          <p:nvPr/>
        </p:nvSpPr>
        <p:spPr>
          <a:xfrm>
            <a:off x="3848100" y="6243348"/>
            <a:ext cx="4495800" cy="614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7B380B"/>
                </a:solidFill>
              </a:rPr>
              <a:t>COMING SOON IN </a:t>
            </a:r>
            <a:r>
              <a:rPr lang="en-US" sz="4100" b="1" dirty="0">
                <a:solidFill>
                  <a:srgbClr val="7B380B"/>
                </a:solidFill>
              </a:rPr>
              <a:t>2024</a:t>
            </a:r>
            <a:r>
              <a:rPr lang="en-US" sz="3600" b="1" dirty="0">
                <a:solidFill>
                  <a:srgbClr val="7B380B"/>
                </a:solidFill>
              </a:rPr>
              <a:t>…</a:t>
            </a:r>
            <a:endParaRPr lang="en-US" b="1" dirty="0">
              <a:solidFill>
                <a:srgbClr val="7B380B"/>
              </a:solidFill>
            </a:endParaRPr>
          </a:p>
        </p:txBody>
      </p:sp>
      <p:pic>
        <p:nvPicPr>
          <p:cNvPr id="6" name="Picture 5" descr="A group of cartoon animals&#10;&#10;Description automatically generated">
            <a:extLst>
              <a:ext uri="{FF2B5EF4-FFF2-40B4-BE49-F238E27FC236}">
                <a16:creationId xmlns:a16="http://schemas.microsoft.com/office/drawing/2014/main" id="{337A691C-FBE2-304F-DA0E-713BD65026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4" t="47348" r="45528"/>
          <a:stretch/>
        </p:blipFill>
        <p:spPr>
          <a:xfrm>
            <a:off x="8745552" y="911773"/>
            <a:ext cx="1936335" cy="40327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8429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AA0789BA-2C40-9799-A2BA-791AC10F0B86}"/>
              </a:ext>
            </a:extLst>
          </p:cNvPr>
          <p:cNvSpPr/>
          <p:nvPr/>
        </p:nvSpPr>
        <p:spPr>
          <a:xfrm>
            <a:off x="5198173" y="1570836"/>
            <a:ext cx="6411935" cy="5310254"/>
          </a:xfrm>
          <a:prstGeom prst="ellipse">
            <a:avLst/>
          </a:prstGeom>
          <a:solidFill>
            <a:srgbClr val="FAF5EA">
              <a:alpha val="76863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cartoon animals&#10;&#10;Description automatically generated">
            <a:extLst>
              <a:ext uri="{FF2B5EF4-FFF2-40B4-BE49-F238E27FC236}">
                <a16:creationId xmlns:a16="http://schemas.microsoft.com/office/drawing/2014/main" id="{3904FE03-D758-0236-F77E-CA732B398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03" y="1507477"/>
            <a:ext cx="7512127" cy="5425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91200-87C4-D232-3935-0ECDE398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Carrot Quest </a:t>
            </a:r>
            <a:r>
              <a:rPr lang="en-US" b="1" dirty="0">
                <a:latin typeface="Copperplate Gothic Bold" panose="020E0705020206020404" pitchFamily="34" charset="0"/>
              </a:rPr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C29BDD-97D1-2944-45B5-9F6361C6F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189"/>
            <a:ext cx="4443101" cy="451351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A bun with a GUN !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Mow through enemies in unique </a:t>
            </a:r>
            <a:r>
              <a:rPr lang="en-US" sz="2400" b="1" dirty="0"/>
              <a:t>top-down combat</a:t>
            </a:r>
            <a:r>
              <a:rPr lang="en-US" sz="2400" dirty="0"/>
              <a:t>, using the dodge and </a:t>
            </a:r>
            <a:r>
              <a:rPr lang="en-US" sz="2400" b="1" dirty="0"/>
              <a:t>burrow mechanic</a:t>
            </a:r>
            <a:r>
              <a:rPr lang="en-US" sz="2400" dirty="0"/>
              <a:t> to quickly traverse the battlefield!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Fight off the </a:t>
            </a:r>
            <a:r>
              <a:rPr lang="en-US" sz="2400" b="1" dirty="0"/>
              <a:t>hideously mutated beasts</a:t>
            </a:r>
            <a:r>
              <a:rPr lang="en-US" sz="2400" dirty="0"/>
              <a:t> created by the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Carrot Curse </a:t>
            </a:r>
            <a:r>
              <a:rPr lang="en-US" sz="2400" dirty="0"/>
              <a:t>and save the village of Bunnyville!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F1398B-6139-CD2E-28A5-5BA6433AC229}"/>
              </a:ext>
            </a:extLst>
          </p:cNvPr>
          <p:cNvSpPr/>
          <p:nvPr/>
        </p:nvSpPr>
        <p:spPr>
          <a:xfrm>
            <a:off x="8894842" y="548752"/>
            <a:ext cx="2472182" cy="18565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innerShdw blurRad="177800">
              <a:srgbClr val="7C5C38">
                <a:alpha val="83922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rectangular wooden frame with a black background&#10;&#10;Description automatically generated">
            <a:extLst>
              <a:ext uri="{FF2B5EF4-FFF2-40B4-BE49-F238E27FC236}">
                <a16:creationId xmlns:a16="http://schemas.microsoft.com/office/drawing/2014/main" id="{0801AB96-D8D2-FAB1-8024-91EEBD118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943" y="341221"/>
            <a:ext cx="3063598" cy="23325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DBC600-2C5D-2FD3-1289-A7A3E589627B}"/>
              </a:ext>
            </a:extLst>
          </p:cNvPr>
          <p:cNvSpPr txBox="1"/>
          <p:nvPr/>
        </p:nvSpPr>
        <p:spPr>
          <a:xfrm>
            <a:off x="9169818" y="625336"/>
            <a:ext cx="2183982" cy="15006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i="1" dirty="0"/>
              <a:t>Platform:  </a:t>
            </a:r>
            <a:r>
              <a:rPr lang="en-US" sz="1600" i="1" dirty="0"/>
              <a:t>PC </a:t>
            </a:r>
            <a:br>
              <a:rPr lang="en-US" sz="1600" i="1" dirty="0"/>
            </a:br>
            <a:r>
              <a:rPr lang="en-US" sz="1600" b="1" i="1" dirty="0"/>
              <a:t>ESRB Rating:  </a:t>
            </a:r>
            <a:r>
              <a:rPr lang="en-US" sz="1600" i="1" dirty="0"/>
              <a:t>T  </a:t>
            </a:r>
            <a:br>
              <a:rPr lang="en-US" sz="1600" i="1" dirty="0"/>
            </a:br>
            <a:r>
              <a:rPr lang="en-US" sz="1600" b="1" i="1" dirty="0"/>
              <a:t>Number of Players:  </a:t>
            </a:r>
            <a:r>
              <a:rPr lang="en-US" sz="1600" i="1" dirty="0"/>
              <a:t>1 </a:t>
            </a:r>
          </a:p>
        </p:txBody>
      </p:sp>
    </p:spTree>
    <p:extLst>
      <p:ext uri="{BB962C8B-B14F-4D97-AF65-F5344CB8AC3E}">
        <p14:creationId xmlns:p14="http://schemas.microsoft.com/office/powerpoint/2010/main" val="838125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CB1FC039-71D8-9D8D-02CE-E8EEC9EA7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327" y="1563273"/>
            <a:ext cx="3711589" cy="20877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FD9723-D972-902C-DF0D-4B803D0168FA}"/>
              </a:ext>
            </a:extLst>
          </p:cNvPr>
          <p:cNvSpPr/>
          <p:nvPr/>
        </p:nvSpPr>
        <p:spPr>
          <a:xfrm>
            <a:off x="828964" y="1597891"/>
            <a:ext cx="4572000" cy="444269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5B521-29F6-FAB7-B9B3-C07B6FAF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91309" cy="1325563"/>
          </a:xfrm>
        </p:spPr>
        <p:txBody>
          <a:bodyPr/>
          <a:lstStyle/>
          <a:p>
            <a:r>
              <a:rPr lang="en-US" dirty="0"/>
              <a:t>What games are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similar </a:t>
            </a:r>
            <a:r>
              <a:rPr lang="en-US" dirty="0"/>
              <a:t>?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017F8F1-5006-33F8-03E5-62F0C560A9AA}"/>
              </a:ext>
            </a:extLst>
          </p:cNvPr>
          <p:cNvSpPr txBox="1">
            <a:spLocks/>
          </p:cNvSpPr>
          <p:nvPr/>
        </p:nvSpPr>
        <p:spPr>
          <a:xfrm>
            <a:off x="838200" y="2047296"/>
            <a:ext cx="4495800" cy="3734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Top-down gun combat like Enter the Gungeon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Adventure and exploration of the early Zelda games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Melee combat &amp; the themes and art of Hollow Knight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F716F6-7081-BEBF-CB1F-64343D02EC3C}"/>
              </a:ext>
            </a:extLst>
          </p:cNvPr>
          <p:cNvSpPr/>
          <p:nvPr/>
        </p:nvSpPr>
        <p:spPr>
          <a:xfrm>
            <a:off x="8930000" y="500817"/>
            <a:ext cx="2472182" cy="18565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innerShdw blurRad="177800">
              <a:srgbClr val="7C5C38">
                <a:alpha val="83922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ectangular wooden frame with a black background&#10;&#10;Description automatically generated">
            <a:extLst>
              <a:ext uri="{FF2B5EF4-FFF2-40B4-BE49-F238E27FC236}">
                <a16:creationId xmlns:a16="http://schemas.microsoft.com/office/drawing/2014/main" id="{7AE781A9-09B2-64D7-73D2-F3A9877AB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101" y="293286"/>
            <a:ext cx="3063598" cy="2332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EC1B3D-1713-AC52-6F96-9A9652A84F34}"/>
              </a:ext>
            </a:extLst>
          </p:cNvPr>
          <p:cNvSpPr txBox="1"/>
          <p:nvPr/>
        </p:nvSpPr>
        <p:spPr>
          <a:xfrm>
            <a:off x="9199327" y="574339"/>
            <a:ext cx="2103992" cy="14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250" i="1" dirty="0"/>
              <a:t>Imagine </a:t>
            </a:r>
            <a:r>
              <a:rPr lang="en-US" sz="1250" b="1" i="1" dirty="0"/>
              <a:t>Enter the Gungeon</a:t>
            </a:r>
            <a:r>
              <a:rPr lang="en-US" sz="1250" i="1" dirty="0"/>
              <a:t> meets </a:t>
            </a:r>
            <a:r>
              <a:rPr lang="en-US" sz="1250" b="1" i="1" dirty="0"/>
              <a:t>The Legend of Zelda</a:t>
            </a:r>
            <a:r>
              <a:rPr lang="en-US" sz="1250" i="1" dirty="0"/>
              <a:t> and </a:t>
            </a:r>
            <a:r>
              <a:rPr lang="en-US" sz="1250" b="1" i="1" dirty="0"/>
              <a:t>Hollow Knight</a:t>
            </a:r>
            <a:endParaRPr lang="en-US" sz="1250" i="1" dirty="0"/>
          </a:p>
        </p:txBody>
      </p:sp>
      <p:pic>
        <p:nvPicPr>
          <p:cNvPr id="24" name="Picture 23" descr="A video game screen with a cartoon character and a fence&#10;&#10;Description automatically generated">
            <a:extLst>
              <a:ext uri="{FF2B5EF4-FFF2-40B4-BE49-F238E27FC236}">
                <a16:creationId xmlns:a16="http://schemas.microsoft.com/office/drawing/2014/main" id="{D671AFA8-A074-30E7-2480-5D04E9520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66" y="4375980"/>
            <a:ext cx="4093436" cy="23025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A32B75C-BCAD-52C0-4E26-97E8B4C8DD7E}"/>
              </a:ext>
            </a:extLst>
          </p:cNvPr>
          <p:cNvGrpSpPr/>
          <p:nvPr/>
        </p:nvGrpSpPr>
        <p:grpSpPr>
          <a:xfrm>
            <a:off x="6873702" y="2957797"/>
            <a:ext cx="4694000" cy="1930828"/>
            <a:chOff x="6873702" y="2957797"/>
            <a:chExt cx="4694000" cy="1930828"/>
          </a:xfrm>
        </p:grpSpPr>
        <p:pic>
          <p:nvPicPr>
            <p:cNvPr id="22" name="Picture 21" descr="A video game with green plants&#10;&#10;Description automatically generated">
              <a:extLst>
                <a:ext uri="{FF2B5EF4-FFF2-40B4-BE49-F238E27FC236}">
                  <a16:creationId xmlns:a16="http://schemas.microsoft.com/office/drawing/2014/main" id="{0C307F40-23AF-9779-40FF-384B4791A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2353" y="2957797"/>
              <a:ext cx="2955349" cy="193082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" name="Picture 19" descr="A video game screen with a cartoon character&#10;&#10;Description automatically generated">
              <a:extLst>
                <a:ext uri="{FF2B5EF4-FFF2-40B4-BE49-F238E27FC236}">
                  <a16:creationId xmlns:a16="http://schemas.microsoft.com/office/drawing/2014/main" id="{548E2F1F-666C-F46E-4F9A-46D052D2B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702" y="2962052"/>
              <a:ext cx="2563090" cy="192231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941267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D8FE-00B8-3D36-7BFB-E978422D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world </a:t>
            </a:r>
            <a:r>
              <a:rPr lang="en-US" dirty="0"/>
              <a:t>of Carrot 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574-3868-D27B-F84E-A98974522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5836" cy="45474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/>
              <a:t>Enter a </a:t>
            </a:r>
            <a:r>
              <a:rPr lang="en-US" sz="2400" b="1" dirty="0"/>
              <a:t>nature filled world </a:t>
            </a:r>
            <a:r>
              <a:rPr lang="en-US" sz="2400" dirty="0"/>
              <a:t>with darkness and </a:t>
            </a:r>
            <a:r>
              <a:rPr lang="en-US" sz="2400" b="1" dirty="0"/>
              <a:t>corruption</a:t>
            </a:r>
            <a:r>
              <a:rPr lang="en-US" sz="2400" dirty="0"/>
              <a:t> lurking behind the corners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/>
              <a:t>Watch out for </a:t>
            </a:r>
            <a:r>
              <a:rPr lang="en-US" sz="2400" b="1" dirty="0"/>
              <a:t>mutated overgrowth</a:t>
            </a:r>
            <a:r>
              <a:rPr lang="en-US" sz="2400" dirty="0"/>
              <a:t>! The Curse has infected the very land itself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/>
              <a:t>Explore a </a:t>
            </a:r>
            <a:r>
              <a:rPr lang="en-US" sz="2400" b="1" dirty="0"/>
              <a:t>variety of biomes</a:t>
            </a:r>
            <a:r>
              <a:rPr lang="en-US" sz="2400" dirty="0"/>
              <a:t> such as Plains, Forest, Mountains, Ice, and Desert</a:t>
            </a:r>
          </a:p>
        </p:txBody>
      </p:sp>
      <p:pic>
        <p:nvPicPr>
          <p:cNvPr id="5" name="Picture 4" descr="A video game screen with a rabbit and rabbit&#10;&#10;Description automatically generated">
            <a:extLst>
              <a:ext uri="{FF2B5EF4-FFF2-40B4-BE49-F238E27FC236}">
                <a16:creationId xmlns:a16="http://schemas.microsoft.com/office/drawing/2014/main" id="{DCC677B7-C82B-B5B2-DC7E-99C48B479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267" y="1585509"/>
            <a:ext cx="5464533" cy="307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814270-5730-2596-AF19-59991F228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023" y="4710424"/>
            <a:ext cx="1562777" cy="1696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0700E4-CCF4-8BC6-3F51-A23D948A2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84" y="4710425"/>
            <a:ext cx="1667271" cy="1696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BA99CF-A180-A75A-F413-3BFD68385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265" y="4710425"/>
            <a:ext cx="1653668" cy="16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9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border&#10;&#10;Description automatically generated">
            <a:extLst>
              <a:ext uri="{FF2B5EF4-FFF2-40B4-BE49-F238E27FC236}">
                <a16:creationId xmlns:a16="http://schemas.microsoft.com/office/drawing/2014/main" id="{0B7ABD17-99AA-6394-7552-3AC83656C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DC16C-4636-4199-9B42-3EDD7650C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evil</a:t>
            </a:r>
            <a:r>
              <a:rPr lang="en-US" dirty="0"/>
              <a:t> lies beneath Bunnyville?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3EB07-2E78-7619-F4DD-56F5BAEC2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51" y="1808534"/>
            <a:ext cx="799176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Piece together the </a:t>
            </a:r>
            <a:r>
              <a:rPr lang="en-US" sz="3200" b="1" dirty="0"/>
              <a:t>secrets of the past</a:t>
            </a:r>
            <a:r>
              <a:rPr lang="en-US" sz="3200" dirty="0"/>
              <a:t> from the remnants of the previous bunny civilization, the Carrot Kingdom…</a:t>
            </a:r>
          </a:p>
          <a:p>
            <a:endParaRPr lang="en-US" sz="3200" dirty="0"/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Carrot Curse </a:t>
            </a:r>
            <a:r>
              <a:rPr lang="en-US" sz="3200" dirty="0"/>
              <a:t>is what is causing the mutations in the world. What happened in the past to cause this curse?</a:t>
            </a:r>
          </a:p>
          <a:p>
            <a:endParaRPr lang="en-US" sz="3200" dirty="0"/>
          </a:p>
          <a:p>
            <a:r>
              <a:rPr lang="en-US" sz="3200" dirty="0"/>
              <a:t>Find and put an end to the source of the curse once and for all!</a:t>
            </a:r>
          </a:p>
        </p:txBody>
      </p:sp>
    </p:spTree>
    <p:extLst>
      <p:ext uri="{BB962C8B-B14F-4D97-AF65-F5344CB8AC3E}">
        <p14:creationId xmlns:p14="http://schemas.microsoft.com/office/powerpoint/2010/main" val="2623482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3B093E3-397A-0450-419B-8FFB30AD0ACE}"/>
              </a:ext>
            </a:extLst>
          </p:cNvPr>
          <p:cNvGrpSpPr/>
          <p:nvPr/>
        </p:nvGrpSpPr>
        <p:grpSpPr>
          <a:xfrm>
            <a:off x="8060925" y="1207757"/>
            <a:ext cx="3710710" cy="2332512"/>
            <a:chOff x="1488774" y="2618795"/>
            <a:chExt cx="3063598" cy="233251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E0E70A-EB08-E262-236A-F014D737A5F8}"/>
                </a:ext>
              </a:extLst>
            </p:cNvPr>
            <p:cNvSpPr/>
            <p:nvPr/>
          </p:nvSpPr>
          <p:spPr>
            <a:xfrm>
              <a:off x="1766673" y="2826326"/>
              <a:ext cx="2472182" cy="18565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innerShdw blurRad="177800">
                <a:srgbClr val="7C5C38">
                  <a:alpha val="83922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A rectangular wooden frame with a black background&#10;&#10;Description automatically generated">
              <a:extLst>
                <a:ext uri="{FF2B5EF4-FFF2-40B4-BE49-F238E27FC236}">
                  <a16:creationId xmlns:a16="http://schemas.microsoft.com/office/drawing/2014/main" id="{2784FE50-4464-F9FA-4185-3D8A40590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774" y="2618795"/>
              <a:ext cx="3063598" cy="233251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C172E-59BA-7F62-4560-237AE2CC11D1}"/>
              </a:ext>
            </a:extLst>
          </p:cNvPr>
          <p:cNvGrpSpPr/>
          <p:nvPr/>
        </p:nvGrpSpPr>
        <p:grpSpPr>
          <a:xfrm>
            <a:off x="4277168" y="1211313"/>
            <a:ext cx="3710710" cy="2332512"/>
            <a:chOff x="1488774" y="2618795"/>
            <a:chExt cx="3063598" cy="23325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11042D-035E-743A-C3CE-F3B037110C34}"/>
                </a:ext>
              </a:extLst>
            </p:cNvPr>
            <p:cNvSpPr/>
            <p:nvPr/>
          </p:nvSpPr>
          <p:spPr>
            <a:xfrm>
              <a:off x="1766673" y="2826326"/>
              <a:ext cx="2472182" cy="18565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innerShdw blurRad="177800">
                <a:srgbClr val="7C5C38">
                  <a:alpha val="83922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A rectangular wooden frame with a black background&#10;&#10;Description automatically generated">
              <a:extLst>
                <a:ext uri="{FF2B5EF4-FFF2-40B4-BE49-F238E27FC236}">
                  <a16:creationId xmlns:a16="http://schemas.microsoft.com/office/drawing/2014/main" id="{E089FC6A-B0B2-37D9-8731-EBEE3876C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774" y="2618795"/>
              <a:ext cx="3063598" cy="233251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EAFFB1-A9CF-B71E-E3E2-1D6EA062B81B}"/>
              </a:ext>
            </a:extLst>
          </p:cNvPr>
          <p:cNvGrpSpPr/>
          <p:nvPr/>
        </p:nvGrpSpPr>
        <p:grpSpPr>
          <a:xfrm>
            <a:off x="493411" y="1211313"/>
            <a:ext cx="3710710" cy="2332512"/>
            <a:chOff x="1488774" y="2618795"/>
            <a:chExt cx="3063598" cy="23325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5C51D0-2D84-19C3-F94C-2B1328A3AAEF}"/>
                </a:ext>
              </a:extLst>
            </p:cNvPr>
            <p:cNvSpPr/>
            <p:nvPr/>
          </p:nvSpPr>
          <p:spPr>
            <a:xfrm>
              <a:off x="1766673" y="2826326"/>
              <a:ext cx="2472182" cy="18565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innerShdw blurRad="177800">
                <a:srgbClr val="7C5C38">
                  <a:alpha val="83922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rectangular wooden frame with a black background&#10;&#10;Description automatically generated">
              <a:extLst>
                <a:ext uri="{FF2B5EF4-FFF2-40B4-BE49-F238E27FC236}">
                  <a16:creationId xmlns:a16="http://schemas.microsoft.com/office/drawing/2014/main" id="{406D55C9-531A-1309-0B97-61E67B4F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774" y="2618795"/>
              <a:ext cx="3063598" cy="233251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4C390-8603-5F27-BF6A-776935AC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0885"/>
            <a:ext cx="10515600" cy="1325563"/>
          </a:xfrm>
        </p:spPr>
        <p:txBody>
          <a:bodyPr/>
          <a:lstStyle/>
          <a:p>
            <a:r>
              <a:rPr lang="en-US" dirty="0"/>
              <a:t>Who are you trying to save?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969C-AD7F-4344-1CCA-603DFEF1B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7416" y="1692103"/>
            <a:ext cx="2597728" cy="132556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000" dirty="0"/>
              <a:t>Complete side quests for the villagers to build relationships with them, and learn what they know about the curse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3BA272-C6E4-2AFF-4F58-DB93E7C38550}"/>
              </a:ext>
            </a:extLst>
          </p:cNvPr>
          <p:cNvSpPr txBox="1">
            <a:spLocks/>
          </p:cNvSpPr>
          <p:nvPr/>
        </p:nvSpPr>
        <p:spPr>
          <a:xfrm>
            <a:off x="1040464" y="1754692"/>
            <a:ext cx="258136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Meet a large cast of villagers, each with interests and secrets of their own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3B2A52-6187-78B7-252B-B97D5EC7D325}"/>
              </a:ext>
            </a:extLst>
          </p:cNvPr>
          <p:cNvSpPr txBox="1">
            <a:spLocks/>
          </p:cNvSpPr>
          <p:nvPr/>
        </p:nvSpPr>
        <p:spPr>
          <a:xfrm>
            <a:off x="4849017" y="1698631"/>
            <a:ext cx="2523870" cy="1458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These newfound friends (or enemies) will be hiding the secrets of how to find the curse’s source</a:t>
            </a:r>
          </a:p>
        </p:txBody>
      </p:sp>
      <p:pic>
        <p:nvPicPr>
          <p:cNvPr id="19" name="Picture 18" descr="A cartoon of a cat wearing a jester hat&#10;&#10;Description automatically generated">
            <a:extLst>
              <a:ext uri="{FF2B5EF4-FFF2-40B4-BE49-F238E27FC236}">
                <a16:creationId xmlns:a16="http://schemas.microsoft.com/office/drawing/2014/main" id="{11675D2A-96CC-8B3B-9260-3B0C6AEF3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571" y="4064267"/>
            <a:ext cx="1501487" cy="2533622"/>
          </a:xfrm>
          <a:prstGeom prst="rect">
            <a:avLst/>
          </a:prstGeom>
        </p:spPr>
      </p:pic>
      <p:pic>
        <p:nvPicPr>
          <p:cNvPr id="21" name="Picture 20" descr="Cartoon dog with a hammer&#10;&#10;Description automatically generated">
            <a:extLst>
              <a:ext uri="{FF2B5EF4-FFF2-40B4-BE49-F238E27FC236}">
                <a16:creationId xmlns:a16="http://schemas.microsoft.com/office/drawing/2014/main" id="{51DB380A-339D-91D4-5C8A-803FD8DFD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549" y="3976306"/>
            <a:ext cx="1755072" cy="2649291"/>
          </a:xfrm>
          <a:prstGeom prst="rect">
            <a:avLst/>
          </a:prstGeom>
        </p:spPr>
      </p:pic>
      <p:pic>
        <p:nvPicPr>
          <p:cNvPr id="23" name="Picture 22" descr="A cartoon of a rabbit wearing sunglasses&#10;&#10;Description automatically generated">
            <a:extLst>
              <a:ext uri="{FF2B5EF4-FFF2-40B4-BE49-F238E27FC236}">
                <a16:creationId xmlns:a16="http://schemas.microsoft.com/office/drawing/2014/main" id="{CE96AB29-9C97-5DB9-749C-934039519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4" y="3816148"/>
            <a:ext cx="2228875" cy="2969608"/>
          </a:xfrm>
          <a:prstGeom prst="rect">
            <a:avLst/>
          </a:prstGeom>
        </p:spPr>
      </p:pic>
      <p:pic>
        <p:nvPicPr>
          <p:cNvPr id="25" name="Picture 24" descr="A cartoon of a person wearing a mask&#10;&#10;Description automatically generated">
            <a:extLst>
              <a:ext uri="{FF2B5EF4-FFF2-40B4-BE49-F238E27FC236}">
                <a16:creationId xmlns:a16="http://schemas.microsoft.com/office/drawing/2014/main" id="{100109F1-9FC6-F4E9-C4BC-B3DF56BE9B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103" y="3631482"/>
            <a:ext cx="1941924" cy="30096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1B86B2-273E-4B3A-064A-C1E529F82664}"/>
              </a:ext>
            </a:extLst>
          </p:cNvPr>
          <p:cNvSpPr txBox="1"/>
          <p:nvPr/>
        </p:nvSpPr>
        <p:spPr>
          <a:xfrm>
            <a:off x="1072683" y="3540269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Hyacinth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F5D00E-04EA-BD1B-48FA-D05A1E86A9E7}"/>
              </a:ext>
            </a:extLst>
          </p:cNvPr>
          <p:cNvSpPr txBox="1"/>
          <p:nvPr/>
        </p:nvSpPr>
        <p:spPr>
          <a:xfrm>
            <a:off x="3800609" y="3575399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Oakly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866CA0-ED2C-1645-2852-97E95BB3AD49}"/>
              </a:ext>
            </a:extLst>
          </p:cNvPr>
          <p:cNvSpPr txBox="1"/>
          <p:nvPr/>
        </p:nvSpPr>
        <p:spPr>
          <a:xfrm>
            <a:off x="6038840" y="3631482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Dancer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B1C203-3205-3B47-D790-B1BC7F7A2853}"/>
              </a:ext>
            </a:extLst>
          </p:cNvPr>
          <p:cNvSpPr txBox="1"/>
          <p:nvPr/>
        </p:nvSpPr>
        <p:spPr>
          <a:xfrm>
            <a:off x="9769714" y="3760065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Dewdrop</a:t>
            </a:r>
          </a:p>
        </p:txBody>
      </p:sp>
      <p:sp>
        <p:nvSpPr>
          <p:cNvPr id="30" name="Star: 8 Points 29">
            <a:extLst>
              <a:ext uri="{FF2B5EF4-FFF2-40B4-BE49-F238E27FC236}">
                <a16:creationId xmlns:a16="http://schemas.microsoft.com/office/drawing/2014/main" id="{7812CC39-6AD0-DA8C-F023-05BB8EF87B99}"/>
              </a:ext>
            </a:extLst>
          </p:cNvPr>
          <p:cNvSpPr/>
          <p:nvPr/>
        </p:nvSpPr>
        <p:spPr>
          <a:xfrm>
            <a:off x="10252364" y="4535055"/>
            <a:ext cx="1625600" cy="1607127"/>
          </a:xfrm>
          <a:prstGeom prst="star8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MORE !</a:t>
            </a:r>
          </a:p>
        </p:txBody>
      </p:sp>
    </p:spTree>
    <p:extLst>
      <p:ext uri="{BB962C8B-B14F-4D97-AF65-F5344CB8AC3E}">
        <p14:creationId xmlns:p14="http://schemas.microsoft.com/office/powerpoint/2010/main" val="2640803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085EF1D3-AA11-B366-6C0B-ABFF91977092}"/>
              </a:ext>
            </a:extLst>
          </p:cNvPr>
          <p:cNvSpPr/>
          <p:nvPr/>
        </p:nvSpPr>
        <p:spPr>
          <a:xfrm rot="20266561">
            <a:off x="8707663" y="460220"/>
            <a:ext cx="1797797" cy="5392059"/>
          </a:xfrm>
          <a:prstGeom prst="curvedLeftArrow">
            <a:avLst/>
          </a:prstGeom>
          <a:solidFill>
            <a:srgbClr val="C55A11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F7D7D-30DB-6D15-8C54-8CEAA449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Beware</a:t>
            </a:r>
            <a:r>
              <a:rPr lang="en-US" dirty="0"/>
              <a:t> !</a:t>
            </a:r>
          </a:p>
        </p:txBody>
      </p:sp>
      <p:pic>
        <p:nvPicPr>
          <p:cNvPr id="5" name="Content Placeholder 4" descr="A cartoon of a rabbit with a fork&#10;&#10;Description automatically generated">
            <a:extLst>
              <a:ext uri="{FF2B5EF4-FFF2-40B4-BE49-F238E27FC236}">
                <a16:creationId xmlns:a16="http://schemas.microsoft.com/office/drawing/2014/main" id="{FFBB2474-212F-5789-BD09-E8657B9D8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213" y="3934173"/>
            <a:ext cx="2920778" cy="265790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56D4F3-EC0C-9778-8D02-70616E2E234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64200" cy="4547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3000" dirty="0"/>
              <a:t>The cursed creatures of this world will stop at nothing to eat you and your carrots!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3000" dirty="0"/>
              <a:t>Defeat a variety of foes mutated in unique ways by the Curse, from the simple slime all the way to the horrifying Pitchfork boss!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55325E-F016-7581-64C5-35DA8CC40635}"/>
              </a:ext>
            </a:extLst>
          </p:cNvPr>
          <p:cNvSpPr txBox="1"/>
          <p:nvPr/>
        </p:nvSpPr>
        <p:spPr>
          <a:xfrm>
            <a:off x="9948959" y="636455"/>
            <a:ext cx="159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Bullet Bunny</a:t>
            </a:r>
          </a:p>
          <a:p>
            <a:r>
              <a:rPr lang="en-US" sz="1400" i="1" dirty="0"/>
              <a:t>(Ranged)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0993D-5E1C-D9AB-DAE0-AD7AFC2A4D5E}"/>
              </a:ext>
            </a:extLst>
          </p:cNvPr>
          <p:cNvSpPr txBox="1"/>
          <p:nvPr/>
        </p:nvSpPr>
        <p:spPr>
          <a:xfrm>
            <a:off x="9434185" y="5730293"/>
            <a:ext cx="20242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Pitchfork</a:t>
            </a:r>
          </a:p>
          <a:p>
            <a:r>
              <a:rPr lang="en-US" sz="1400" i="1" dirty="0"/>
              <a:t>(Massive Melee, summons Bullet Bunnies)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2C4EAF-6D58-4982-4302-3636E7A2B631}"/>
              </a:ext>
            </a:extLst>
          </p:cNvPr>
          <p:cNvSpPr txBox="1"/>
          <p:nvPr/>
        </p:nvSpPr>
        <p:spPr>
          <a:xfrm>
            <a:off x="10817559" y="1873894"/>
            <a:ext cx="159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Bear Bunny</a:t>
            </a:r>
          </a:p>
          <a:p>
            <a:r>
              <a:rPr lang="en-US" sz="1400" i="1" dirty="0"/>
              <a:t>(Massive Melee)</a:t>
            </a:r>
          </a:p>
        </p:txBody>
      </p:sp>
      <p:pic>
        <p:nvPicPr>
          <p:cNvPr id="15" name="Picture 14" descr="A cartoon of a rabbit with blood on its mouth&#10;&#10;Description automatically generated">
            <a:extLst>
              <a:ext uri="{FF2B5EF4-FFF2-40B4-BE49-F238E27FC236}">
                <a16:creationId xmlns:a16="http://schemas.microsoft.com/office/drawing/2014/main" id="{9C3A446D-59ED-AB94-ECF5-F8ED14B68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433" y="274590"/>
            <a:ext cx="1616886" cy="2256902"/>
          </a:xfrm>
          <a:prstGeom prst="rect">
            <a:avLst/>
          </a:prstGeom>
        </p:spPr>
      </p:pic>
      <p:pic>
        <p:nvPicPr>
          <p:cNvPr id="19" name="Picture 18" descr="A yellow ball with black eyes&#10;&#10;Description automatically generated">
            <a:extLst>
              <a:ext uri="{FF2B5EF4-FFF2-40B4-BE49-F238E27FC236}">
                <a16:creationId xmlns:a16="http://schemas.microsoft.com/office/drawing/2014/main" id="{63FB477C-DC28-AB14-1440-5FA5CDC904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83" y="674233"/>
            <a:ext cx="1212905" cy="12129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212F55-1DB3-EB2B-E05A-CF2CDDE5DB3E}"/>
              </a:ext>
            </a:extLst>
          </p:cNvPr>
          <p:cNvSpPr txBox="1"/>
          <p:nvPr/>
        </p:nvSpPr>
        <p:spPr>
          <a:xfrm>
            <a:off x="7598208" y="320512"/>
            <a:ext cx="159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Slime</a:t>
            </a:r>
            <a:br>
              <a:rPr lang="en-US" i="1" dirty="0"/>
            </a:br>
            <a:r>
              <a:rPr lang="en-US" sz="1400" i="1" dirty="0"/>
              <a:t>(Melee)</a:t>
            </a:r>
            <a:endParaRPr lang="en-US" i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0BA4EB-7C7F-131A-4AF7-A33064346603}"/>
              </a:ext>
            </a:extLst>
          </p:cNvPr>
          <p:cNvGrpSpPr/>
          <p:nvPr/>
        </p:nvGrpSpPr>
        <p:grpSpPr>
          <a:xfrm>
            <a:off x="9765868" y="2315333"/>
            <a:ext cx="2006187" cy="2517618"/>
            <a:chOff x="9765868" y="2400793"/>
            <a:chExt cx="2006187" cy="251761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843DEB-F252-F64E-C079-541A5A40D61A}"/>
                </a:ext>
              </a:extLst>
            </p:cNvPr>
            <p:cNvGrpSpPr/>
            <p:nvPr/>
          </p:nvGrpSpPr>
          <p:grpSpPr>
            <a:xfrm>
              <a:off x="9765868" y="2400793"/>
              <a:ext cx="2004515" cy="2517495"/>
              <a:chOff x="9349285" y="1825625"/>
              <a:chExt cx="1514987" cy="1902691"/>
            </a:xfrm>
          </p:grpSpPr>
          <p:pic>
            <p:nvPicPr>
              <p:cNvPr id="11" name="Picture 10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FF81CCBE-04F5-B820-610C-7A5F094DB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62" t="35733" r="25870" b="29197"/>
              <a:stretch/>
            </p:blipFill>
            <p:spPr>
              <a:xfrm>
                <a:off x="9349285" y="1825625"/>
                <a:ext cx="1514987" cy="1902691"/>
              </a:xfrm>
              <a:prstGeom prst="rect">
                <a:avLst/>
              </a:prstGeom>
            </p:spPr>
          </p:pic>
          <p:pic>
            <p:nvPicPr>
              <p:cNvPr id="12" name="Picture 11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89B24F16-82D6-5FDE-55BF-7110548B11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62" t="35733" r="25870" b="29197"/>
              <a:stretch/>
            </p:blipFill>
            <p:spPr>
              <a:xfrm>
                <a:off x="9349285" y="1825625"/>
                <a:ext cx="1514987" cy="1902691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AEAF5DF-DE3B-4E1F-BD7B-01E1A11D770C}"/>
                </a:ext>
              </a:extLst>
            </p:cNvPr>
            <p:cNvGrpSpPr/>
            <p:nvPr/>
          </p:nvGrpSpPr>
          <p:grpSpPr>
            <a:xfrm>
              <a:off x="9767540" y="2400916"/>
              <a:ext cx="2004515" cy="2517495"/>
              <a:chOff x="9349285" y="1825625"/>
              <a:chExt cx="1514987" cy="1902691"/>
            </a:xfrm>
          </p:grpSpPr>
          <p:pic>
            <p:nvPicPr>
              <p:cNvPr id="23" name="Picture 22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DC460DCD-A120-F395-608B-DC6FE5D05A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62" t="35733" r="25870" b="29197"/>
              <a:stretch/>
            </p:blipFill>
            <p:spPr>
              <a:xfrm>
                <a:off x="9349285" y="1825625"/>
                <a:ext cx="1514987" cy="1902691"/>
              </a:xfrm>
              <a:prstGeom prst="rect">
                <a:avLst/>
              </a:prstGeom>
            </p:spPr>
          </p:pic>
          <p:pic>
            <p:nvPicPr>
              <p:cNvPr id="24" name="Picture 23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07CC59C8-7D26-70A8-BA18-4B14B59EA7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62" t="35733" r="25870" b="29197"/>
              <a:stretch/>
            </p:blipFill>
            <p:spPr>
              <a:xfrm>
                <a:off x="9349285" y="1825625"/>
                <a:ext cx="1514987" cy="190269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34025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87C1CC8-0E74-586A-5709-30B15A44362C}"/>
              </a:ext>
            </a:extLst>
          </p:cNvPr>
          <p:cNvSpPr/>
          <p:nvPr/>
        </p:nvSpPr>
        <p:spPr>
          <a:xfrm>
            <a:off x="573440" y="3867420"/>
            <a:ext cx="4572000" cy="186234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5B521-29F6-FAB7-B9B3-C07B6FAF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unique </a:t>
            </a:r>
            <a:r>
              <a:rPr lang="en-US" dirty="0"/>
              <a:t>?</a:t>
            </a:r>
          </a:p>
        </p:txBody>
      </p:sp>
      <p:pic>
        <p:nvPicPr>
          <p:cNvPr id="5" name="Content Placeholder 4" descr="A cartoon of a rabbit&#10;&#10;Description automatically generated">
            <a:extLst>
              <a:ext uri="{FF2B5EF4-FFF2-40B4-BE49-F238E27FC236}">
                <a16:creationId xmlns:a16="http://schemas.microsoft.com/office/drawing/2014/main" id="{0D68038B-29BD-8CDD-F3A2-D484635AFA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965068"/>
            <a:ext cx="1371600" cy="191452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6E58D-4AE3-CF8F-064D-413EE4245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94" y="4199897"/>
            <a:ext cx="4495800" cy="15298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New </a:t>
            </a:r>
            <a:r>
              <a:rPr lang="en-US" b="1" dirty="0"/>
              <a:t>Burrow Mechanic</a:t>
            </a:r>
            <a:r>
              <a:rPr lang="en-US" dirty="0"/>
              <a:t> to quickly traverse the battlefield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347588-95B6-CAEF-0CFB-7B14C4A1C38C}"/>
              </a:ext>
            </a:extLst>
          </p:cNvPr>
          <p:cNvSpPr/>
          <p:nvPr/>
        </p:nvSpPr>
        <p:spPr>
          <a:xfrm>
            <a:off x="7046560" y="1580973"/>
            <a:ext cx="4572000" cy="20114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B21CB0C5-F563-0C4F-41D6-EBC16823F8FC}"/>
              </a:ext>
            </a:extLst>
          </p:cNvPr>
          <p:cNvSpPr txBox="1">
            <a:spLocks/>
          </p:cNvSpPr>
          <p:nvPr/>
        </p:nvSpPr>
        <p:spPr>
          <a:xfrm>
            <a:off x="7098514" y="1965709"/>
            <a:ext cx="4495800" cy="150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Fluid combination of </a:t>
            </a:r>
            <a:r>
              <a:rPr lang="en-US" b="1" dirty="0"/>
              <a:t>ranged and melee </a:t>
            </a:r>
            <a:r>
              <a:rPr lang="en-US" dirty="0"/>
              <a:t>in a top-down fighting game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B558D82-B087-CB75-4D99-5BD79CDE7AC3}"/>
              </a:ext>
            </a:extLst>
          </p:cNvPr>
          <p:cNvSpPr/>
          <p:nvPr/>
        </p:nvSpPr>
        <p:spPr>
          <a:xfrm>
            <a:off x="7046560" y="3867420"/>
            <a:ext cx="4572000" cy="186234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0ACD370-186E-4563-8A0B-FB2F524ED9A6}"/>
              </a:ext>
            </a:extLst>
          </p:cNvPr>
          <p:cNvSpPr txBox="1">
            <a:spLocks/>
          </p:cNvSpPr>
          <p:nvPr/>
        </p:nvSpPr>
        <p:spPr>
          <a:xfrm>
            <a:off x="7098514" y="4199897"/>
            <a:ext cx="4495800" cy="1685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 huge variety of skills and weapons to </a:t>
            </a:r>
            <a:r>
              <a:rPr lang="en-US" b="1" dirty="0"/>
              <a:t>combo for dynamic combat </a:t>
            </a:r>
            <a:r>
              <a:rPr lang="en-US" dirty="0"/>
              <a:t>!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2522DD9-7453-E51E-5FCF-8E246BF5EB48}"/>
              </a:ext>
            </a:extLst>
          </p:cNvPr>
          <p:cNvSpPr/>
          <p:nvPr/>
        </p:nvSpPr>
        <p:spPr>
          <a:xfrm>
            <a:off x="573440" y="1580973"/>
            <a:ext cx="4572000" cy="20114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F9CD24A1-A77C-BFE7-5875-1E6AFBF4A2FA}"/>
              </a:ext>
            </a:extLst>
          </p:cNvPr>
          <p:cNvSpPr txBox="1">
            <a:spLocks/>
          </p:cNvSpPr>
          <p:nvPr/>
        </p:nvSpPr>
        <p:spPr>
          <a:xfrm>
            <a:off x="597685" y="1965709"/>
            <a:ext cx="4495800" cy="150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An </a:t>
            </a:r>
            <a:r>
              <a:rPr lang="en-US" b="1" dirty="0"/>
              <a:t>exploration</a:t>
            </a:r>
            <a:r>
              <a:rPr lang="en-US" dirty="0"/>
              <a:t> heavy game with compelling </a:t>
            </a:r>
            <a:r>
              <a:rPr lang="en-US" b="1" dirty="0"/>
              <a:t>NPCs</a:t>
            </a:r>
            <a:r>
              <a:rPr lang="en-US" dirty="0"/>
              <a:t> and a </a:t>
            </a:r>
            <a:r>
              <a:rPr lang="en-US" b="1" dirty="0"/>
              <a:t>mystery</a:t>
            </a:r>
            <a:r>
              <a:rPr lang="en-US" dirty="0"/>
              <a:t> to solve</a:t>
            </a:r>
          </a:p>
        </p:txBody>
      </p:sp>
      <p:sp>
        <p:nvSpPr>
          <p:cNvPr id="19" name="Star: 8 Points 18">
            <a:extLst>
              <a:ext uri="{FF2B5EF4-FFF2-40B4-BE49-F238E27FC236}">
                <a16:creationId xmlns:a16="http://schemas.microsoft.com/office/drawing/2014/main" id="{06C84A12-219F-3A69-79F4-05D89FB83443}"/>
              </a:ext>
            </a:extLst>
          </p:cNvPr>
          <p:cNvSpPr/>
          <p:nvPr/>
        </p:nvSpPr>
        <p:spPr>
          <a:xfrm>
            <a:off x="4890654" y="2162904"/>
            <a:ext cx="2410691" cy="1567005"/>
          </a:xfrm>
          <a:prstGeom prst="star8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23A19CE3-CB2C-ADAA-D936-ADA722FE62B3}"/>
              </a:ext>
            </a:extLst>
          </p:cNvPr>
          <p:cNvSpPr txBox="1">
            <a:spLocks/>
          </p:cNvSpPr>
          <p:nvPr/>
        </p:nvSpPr>
        <p:spPr>
          <a:xfrm>
            <a:off x="3812886" y="2719579"/>
            <a:ext cx="4495800" cy="614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AND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072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27134-566B-8954-C15F-134745468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Burrowing!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D59A5A-7042-C5AB-4EB9-522F5D6DFA59}"/>
              </a:ext>
            </a:extLst>
          </p:cNvPr>
          <p:cNvSpPr/>
          <p:nvPr/>
        </p:nvSpPr>
        <p:spPr>
          <a:xfrm>
            <a:off x="598222" y="1478422"/>
            <a:ext cx="6190736" cy="46830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6A64DC-DB08-0BD6-7E09-C7AC0CEE99CB}"/>
              </a:ext>
            </a:extLst>
          </p:cNvPr>
          <p:cNvSpPr txBox="1"/>
          <p:nvPr/>
        </p:nvSpPr>
        <p:spPr>
          <a:xfrm>
            <a:off x="784092" y="1781518"/>
            <a:ext cx="5816954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dirty="0"/>
              <a:t>The player has a unique ability thanks to their bunny “hare”-itage: Burrowing!</a:t>
            </a:r>
          </a:p>
          <a:p>
            <a:pPr algn="ctr">
              <a:spcAft>
                <a:spcPts val="1200"/>
              </a:spcAft>
            </a:pPr>
            <a:endParaRPr lang="en-US" sz="2400" dirty="0"/>
          </a:p>
          <a:p>
            <a:pPr algn="ctr">
              <a:spcAft>
                <a:spcPts val="1200"/>
              </a:spcAft>
            </a:pPr>
            <a:r>
              <a:rPr lang="en-US" sz="2400" dirty="0"/>
              <a:t>Dig burrows that allow you to avoid enemies, bypass obstacles, and quickly teleport around the battlefield. </a:t>
            </a:r>
          </a:p>
          <a:p>
            <a:pPr algn="ctr">
              <a:spcAft>
                <a:spcPts val="1200"/>
              </a:spcAft>
            </a:pPr>
            <a:endParaRPr lang="en-US" sz="2400" dirty="0"/>
          </a:p>
          <a:p>
            <a:pPr algn="ctr">
              <a:spcAft>
                <a:spcPts val="1200"/>
              </a:spcAft>
            </a:pPr>
            <a:r>
              <a:rPr lang="en-US" sz="2400" dirty="0"/>
              <a:t>Be sure to use it to explore every cursed nook and cranny.</a:t>
            </a:r>
          </a:p>
          <a:p>
            <a:pPr algn="ctr">
              <a:spcAft>
                <a:spcPts val="1200"/>
              </a:spcAft>
            </a:pPr>
            <a:endParaRPr lang="en-US" sz="2000" dirty="0"/>
          </a:p>
          <a:p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1BF4B4-CF08-57E0-C1E6-E5CD8E0F1782}"/>
              </a:ext>
            </a:extLst>
          </p:cNvPr>
          <p:cNvSpPr/>
          <p:nvPr/>
        </p:nvSpPr>
        <p:spPr>
          <a:xfrm>
            <a:off x="7028936" y="1478422"/>
            <a:ext cx="4564842" cy="46830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7E8523-E8E6-3B68-4D17-F2ACF9E58D18}"/>
              </a:ext>
            </a:extLst>
          </p:cNvPr>
          <p:cNvSpPr txBox="1"/>
          <p:nvPr/>
        </p:nvSpPr>
        <p:spPr>
          <a:xfrm>
            <a:off x="7028936" y="1902248"/>
            <a:ext cx="4564842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</a:pPr>
            <a:r>
              <a:rPr lang="en-US" b="1" dirty="0"/>
              <a:t>What does it do?</a:t>
            </a:r>
          </a:p>
          <a:p>
            <a:pPr marL="285750" indent="-285750" algn="ctr">
              <a:spcAft>
                <a:spcPts val="20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Invincible while underground.</a:t>
            </a:r>
          </a:p>
          <a:p>
            <a:pPr marL="285750" indent="-285750" algn="ctr">
              <a:spcAft>
                <a:spcPts val="20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Increases your movement speed by 50%</a:t>
            </a:r>
          </a:p>
          <a:p>
            <a:pPr marL="285750" indent="-285750" algn="ctr">
              <a:spcAft>
                <a:spcPts val="20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You cannot attack while burrowing.</a:t>
            </a:r>
          </a:p>
          <a:p>
            <a:pPr marL="285750" indent="-285750" algn="ctr">
              <a:spcAft>
                <a:spcPts val="20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You can travel to and from each burrow.</a:t>
            </a:r>
          </a:p>
          <a:p>
            <a:pPr marL="285750" indent="-285750" algn="ctr">
              <a:spcAft>
                <a:spcPts val="20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Only one set of burrows can be active (initially)</a:t>
            </a:r>
          </a:p>
          <a:p>
            <a:pPr marL="285750" indent="-285750" algn="ctr">
              <a:spcAft>
                <a:spcPts val="20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You can shoot at a burrow and the bullet will come out the other side.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33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796</TotalTime>
  <Words>917</Words>
  <Application>Microsoft Office PowerPoint</Application>
  <PresentationFormat>Widescreen</PresentationFormat>
  <Paragraphs>117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BlackChancery</vt:lpstr>
      <vt:lpstr>Candara</vt:lpstr>
      <vt:lpstr>Candara Light</vt:lpstr>
      <vt:lpstr>Copperplate Gothic Bold</vt:lpstr>
      <vt:lpstr>Wingdings</vt:lpstr>
      <vt:lpstr>Office Theme</vt:lpstr>
      <vt:lpstr>PowerPoint Presentation</vt:lpstr>
      <vt:lpstr>What is Carrot Quest ?</vt:lpstr>
      <vt:lpstr>What games are similar ?</vt:lpstr>
      <vt:lpstr>Explore the world of Carrot Quest</vt:lpstr>
      <vt:lpstr>What evil lies beneath Bunnyville?</vt:lpstr>
      <vt:lpstr>Who are you trying to save?</vt:lpstr>
      <vt:lpstr>Beware !</vt:lpstr>
      <vt:lpstr>So what’s unique ?</vt:lpstr>
      <vt:lpstr>Burrowing!</vt:lpstr>
      <vt:lpstr>Burrowing: How does it Work?</vt:lpstr>
      <vt:lpstr>Dodging and Attacking</vt:lpstr>
      <vt:lpstr>Weapon Combos</vt:lpstr>
      <vt:lpstr>Where can I play?</vt:lpstr>
      <vt:lpstr>Gameplay Demo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Shideler, Joy</dc:creator>
  <cp:lastModifiedBy>Shideler, Joy</cp:lastModifiedBy>
  <cp:revision>176</cp:revision>
  <dcterms:created xsi:type="dcterms:W3CDTF">2023-10-03T02:07:59Z</dcterms:created>
  <dcterms:modified xsi:type="dcterms:W3CDTF">2023-12-05T22:44:54Z</dcterms:modified>
</cp:coreProperties>
</file>